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4"/>
    <p:sldMasterId id="2147483674" r:id="rId5"/>
  </p:sldMasterIdLst>
  <p:notesMasterIdLst>
    <p:notesMasterId r:id="rId24"/>
  </p:notesMasterIdLst>
  <p:sldIdLst>
    <p:sldId id="256" r:id="rId6"/>
    <p:sldId id="257" r:id="rId7"/>
    <p:sldId id="258" r:id="rId8"/>
    <p:sldId id="261" r:id="rId9"/>
    <p:sldId id="260" r:id="rId10"/>
    <p:sldId id="263" r:id="rId11"/>
    <p:sldId id="264" r:id="rId12"/>
    <p:sldId id="265" r:id="rId13"/>
    <p:sldId id="274" r:id="rId14"/>
    <p:sldId id="275" r:id="rId15"/>
    <p:sldId id="267" r:id="rId16"/>
    <p:sldId id="268" r:id="rId17"/>
    <p:sldId id="269" r:id="rId18"/>
    <p:sldId id="285" r:id="rId19"/>
    <p:sldId id="271" r:id="rId20"/>
    <p:sldId id="273" r:id="rId21"/>
    <p:sldId id="272" r:id="rId22"/>
    <p:sldId id="276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omfortaa" pitchFamily="2" charset="0"/>
      <p:regular r:id="rId31"/>
      <p:bold r:id="rId32"/>
    </p:embeddedFont>
    <p:embeddedFont>
      <p:font typeface="Montserrat" pitchFamily="2" charset="0"/>
      <p:regular r:id="rId33"/>
      <p:bold r:id="rId34"/>
      <p:italic r:id="rId35"/>
      <p:boldItalic r:id="rId36"/>
    </p:embeddedFont>
    <p:embeddedFont>
      <p:font typeface="Montserrat ExtraBold" pitchFamily="2" charset="0"/>
      <p:bold r:id="rId37"/>
      <p:boldItalic r:id="rId38"/>
    </p:embeddedFont>
    <p:embeddedFont>
      <p:font typeface="Montserrat Medium" pitchFamily="2" charset="0"/>
      <p:regular r:id="rId39"/>
      <p:italic r:id="rId40"/>
    </p:embeddedFont>
    <p:embeddedFont>
      <p:font typeface="Poppins" panose="00000500000000000000" pitchFamily="2" charset="0"/>
      <p:regular r:id="rId41"/>
      <p:bold r:id="rId42"/>
      <p:italic r:id="rId43"/>
      <p:boldItalic r:id="rId44"/>
    </p:embeddedFont>
    <p:embeddedFont>
      <p:font typeface="Poppins SemiBold" panose="00000700000000000000" pitchFamily="2" charset="0"/>
      <p:bold r:id="rId45"/>
      <p:boldItalic r:id="rId46"/>
    </p:embeddedFont>
  </p:embeddedFontLst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3D7584-7A68-4B61-AE11-168AAE738FE3}">
          <p14:sldIdLst>
            <p14:sldId id="256"/>
            <p14:sldId id="257"/>
            <p14:sldId id="258"/>
            <p14:sldId id="261"/>
            <p14:sldId id="260"/>
            <p14:sldId id="263"/>
            <p14:sldId id="264"/>
            <p14:sldId id="265"/>
            <p14:sldId id="274"/>
            <p14:sldId id="275"/>
            <p14:sldId id="267"/>
            <p14:sldId id="268"/>
            <p14:sldId id="269"/>
            <p14:sldId id="285"/>
            <p14:sldId id="271"/>
            <p14:sldId id="273"/>
            <p14:sldId id="272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67D"/>
    <a:srgbClr val="A7D48E"/>
    <a:srgbClr val="B583D7"/>
    <a:srgbClr val="9B57C9"/>
    <a:srgbClr val="662E8D"/>
    <a:srgbClr val="56B146"/>
    <a:srgbClr val="7399B1"/>
    <a:srgbClr val="300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0C242-12CB-4AFD-8381-5176ADDADB09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AA205-DA1C-4F28-A21A-AE26823F0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14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94720158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947201581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947201581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947201581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935A0-D67D-46AF-8B0A-5CDCF8916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C4EA61-4C6C-494B-81AB-DA05BC1B2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FF047-DC6D-4C3B-95B3-36177597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1D8C-C581-4F57-BEDF-9791B100E4D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51140-A412-454C-8E2D-81782C26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11B0C-1EF8-4D05-AF01-C3FB8B269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F741-323F-4654-AC06-306625142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43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E7D8B-E41C-4847-B1EC-C0323184B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40FFC-B960-4286-A8CE-5F4B1AB28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7134E-B1F6-4322-8F07-B078A0C75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1D8C-C581-4F57-BEDF-9791B100E4D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56C8E-354F-430F-A848-74FCC39B7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25ADF-E60A-4BB7-AABE-A73C9AED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F741-323F-4654-AC06-306625142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48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88B1D6-21A4-4101-9D46-792B2BE28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A804-C2C3-457D-A921-8DE9E9FDD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74C03-8AB4-45F2-887A-DD8081FF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1D8C-C581-4F57-BEDF-9791B100E4D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DCE00-C2BA-4701-ADAA-8073745DB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EE599-6F54-406F-BD3C-D62F03B02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F741-323F-4654-AC06-306625142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042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558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B111-3F0F-426F-A117-811C0CDB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D624F-270F-4E0D-9F7F-09B66A7A5F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73970-D6C0-409E-9720-47455BF20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1D8C-C581-4F57-BEDF-9791B100E4D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9B5EC-C67F-4504-85AE-A9906BB4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95581-0D0D-4EF6-AEA9-D7C66574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F741-323F-4654-AC06-306625142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31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1751E-C585-4364-B041-FFB8763BE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0BA38-7BA3-4214-A655-5040504FB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9A915-7692-48C8-899B-033E3FC8D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1D8C-C581-4F57-BEDF-9791B100E4D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3F28D-75BB-4FBD-A4C5-150DA157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3FDB7-8735-4428-A9D5-0A2A17DF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F741-323F-4654-AC06-306625142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05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F6FEA-27CC-452E-9ED0-2E6D7967D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24EF2-4FFA-4C0B-B251-A87C06683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0956C-B4DF-43BD-A309-7FFE82AB0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1D8C-C581-4F57-BEDF-9791B100E4D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F74CA-6CB8-48DE-824F-C81CBF16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FE013-DD08-488F-BBD0-71E434DF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F741-323F-4654-AC06-306625142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673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E9666-3A7A-4775-9BC6-2280285F8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D8A0-2A2C-481D-BFC7-4D53C68B0B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B9D10-5D7D-4944-983E-12D42A6FC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75E5B-B5A9-4E2F-9EF4-9C6970784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1D8C-C581-4F57-BEDF-9791B100E4D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3AC6F-0D7D-4366-AC25-07BFB5AB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2754E-4722-417B-BAC2-0E9978A65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F741-323F-4654-AC06-306625142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056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A04AD-FF06-4303-9EDF-1F2A92F29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FB913-9105-40E3-9139-D82CE75EC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81D7A-8006-4093-9DA5-701C7840F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C95B89-35D6-4993-80C4-6FF09BE46C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C1D115-4A5B-4EAF-B3DC-E57E434FE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82FBA1-A192-41FE-9711-2E9599785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1D8C-C581-4F57-BEDF-9791B100E4D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E0A487-7AFD-4988-B7CF-2ED2AF7D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73827E-BCD0-452A-AED8-94F13ED7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F741-323F-4654-AC06-306625142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057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BDFBA-0751-4066-A68B-DA6968894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BB596D-CE7D-4E79-94AD-0D84214D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1D8C-C581-4F57-BEDF-9791B100E4D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FD9C29-BF23-4F67-B46D-D13A1E99E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E82274-7741-4DC1-88B2-7C5D133B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F741-323F-4654-AC06-306625142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844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B82FF3-42E6-4A9F-82DE-B499889A4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1D8C-C581-4F57-BEDF-9791B100E4D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EB2D4-0691-440C-98CF-CF6BE4E74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F4552-58A7-4563-9070-E5D6238C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F741-323F-4654-AC06-306625142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0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74936-1FB5-4DF1-BB3D-1E010E32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98771-992B-49CE-A2E4-FA9DF01E6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E74B4-31A8-4F73-853B-512A1D152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1D8C-C581-4F57-BEDF-9791B100E4D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AC378-3EB8-46B7-A2E4-EAD63FFA3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64704-570D-4523-8D03-9E33B8066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F741-323F-4654-AC06-306625142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52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45109-BA6A-4C29-98E3-A02253C81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75198-9731-4F26-A078-47495E81F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11848E-3CDB-4A4D-B13A-626E598E6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0BC7F-A085-4789-91FD-2DC4DAC9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1D8C-C581-4F57-BEDF-9791B100E4D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11879-530A-4E2A-960C-20B567C5E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23C58-0E20-4941-91C4-C49F85C93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F741-323F-4654-AC06-306625142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64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BE4FB-21F2-49DD-A92B-0E274C88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495BBC-097D-4748-B51E-B4E35568A4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EEF1D-A56A-4DA0-A28D-4D8BCF560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88B8B-C774-43EC-8336-FCA27FD2E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1D8C-C581-4F57-BEDF-9791B100E4D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01C80-A51C-47B2-BF8D-70816593E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9268C-39E7-4542-89A5-46C49007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F741-323F-4654-AC06-306625142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306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B43F7-26D3-4211-8FB6-A3D9A0237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F60598-A7E9-4FBA-A554-40948D864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D17E9-6DB3-488C-B915-78531222A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1D8C-C581-4F57-BEDF-9791B100E4D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FB336-B9EE-451B-B1B9-711FEDCDF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1BAA3-CBD1-46FC-8D46-91DB8EBC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F741-323F-4654-AC06-306625142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211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5C528-DA08-48AE-B3F0-37C377F63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83B6C4-4070-4E9A-B35F-DB7BFF7FB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7D834-1375-46AB-B482-67FD7E1F4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1D8C-C581-4F57-BEDF-9791B100E4D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0EB5B-EAB6-400B-936B-97CF8AA3F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E953E-B391-40F7-91E5-89B25A0C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F741-323F-4654-AC06-306625142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325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3303632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39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6BA69-D1C4-4094-82A1-D7158D70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552AB-48F2-4FA8-8E63-E588CA6D9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1E9EB-9A07-4A01-9C96-01E2AA34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1D8C-C581-4F57-BEDF-9791B100E4D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45A45-747A-44EA-9FE1-187A745A7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3E8F8-D1FF-42D0-98E4-C1E576C96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F741-323F-4654-AC06-306625142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20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52609-8A0D-459E-88F7-33E481FC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37E6C-263B-453F-983B-CE3EB913F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A5CA5-58AD-4F49-AF5E-2199F369F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B97FD-2156-4FFE-BCDE-08D01A820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1D8C-C581-4F57-BEDF-9791B100E4D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FFEB5-46A4-4CD7-8691-9C4992BD0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BB2E1-D157-43E1-842A-37D72461C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F741-323F-4654-AC06-306625142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40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183E-A521-4887-AB28-52535F15B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E031F-E647-44D8-BBAF-007AD967C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E699A-607D-47B7-AC32-F9D7903C6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42F26-13E1-4454-881C-85C0D95DE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0E2706-139F-4AA7-AD70-BA25E2435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C1AA3C-AC8F-45D2-BAB8-18AB2D944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1D8C-C581-4F57-BEDF-9791B100E4D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1C10B8-8C19-41D4-BC18-0CED7F641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4E64E2-12AA-4757-BBE1-BCBD4658D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F741-323F-4654-AC06-306625142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41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D3AC0-3B3E-4D1D-8331-57E3502F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B9EB44-7998-42F7-8102-E500DE39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1D8C-C581-4F57-BEDF-9791B100E4D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4E214-08BF-4856-B993-EA58BEF01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1C092-ABB5-4CE0-B340-D77D30787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F741-323F-4654-AC06-306625142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2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C6E931-5B62-4055-AEE7-CFFC1567B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1D8C-C581-4F57-BEDF-9791B100E4D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5D3CD-B22B-441E-BB1F-AA0E74FFF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7F8A3-C727-471F-A791-5DE907EA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F741-323F-4654-AC06-306625142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3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4737D-99E9-4DB1-B75B-C741D767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D2657-1E14-42A2-A283-805AA121C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C3DF4-6EAC-4CBE-87A4-81F3965E5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B127E-B2DB-4382-896B-6BFBFCB9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1D8C-C581-4F57-BEDF-9791B100E4D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7C51F-7E9A-4C4B-83F1-49AD8540A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A9B96-4939-49C0-85FF-12D30A33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F741-323F-4654-AC06-306625142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17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227F4-3CC0-4553-B4BB-39E5CAE8F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2B9E52-7311-44DE-A530-12AD1571D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07FD9-FD07-462B-87E0-3381E70D9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0DEE8-B9FC-4679-9FA5-9E77BD7BC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1D8C-C581-4F57-BEDF-9791B100E4D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0D1C7-8705-4DBA-BBB3-35253672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850AC-202C-4BEC-8959-973F79A3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2F741-323F-4654-AC06-306625142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53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C0BBDA-7331-4DA7-88E4-91923081E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7B57-2122-4D77-AEE7-B2FF5023E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9AB24-78DF-484F-83F3-0877959CE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D1D8C-C581-4F57-BEDF-9791B100E4D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9384E-C568-4E8F-BCA6-6BF9BEE5C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E8272-2D41-4963-BA31-C747878FD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2F741-323F-4654-AC06-306625142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83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0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8E6607-FD5C-44B5-9C27-AB7AC23CE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E3344-6B10-4EF2-98FC-1F9E3E27D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64A9E-7F3A-4E52-9DDB-75F7937C2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D1D8C-C581-4F57-BEDF-9791B100E4D5}" type="datetimeFigureOut">
              <a:rPr lang="en-GB" smtClean="0"/>
              <a:t>10/06/2024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46251-93DC-4B40-A3F8-B619ED78D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3B20D-4B69-4176-8ECB-A005DC147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2F741-323F-4654-AC06-306625142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31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7CC6A2-81F2-420B-A482-74FE5C52D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B89D50-5376-42E6-9C5A-8997F6FDE032}"/>
              </a:ext>
            </a:extLst>
          </p:cNvPr>
          <p:cNvSpPr txBox="1"/>
          <p:nvPr/>
        </p:nvSpPr>
        <p:spPr>
          <a:xfrm>
            <a:off x="4902840" y="1258229"/>
            <a:ext cx="69290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Montserrat" panose="00000500000000000000" pitchFamily="50" charset="0"/>
                <a:cs typeface="Poppins SemiBold" panose="00000700000000000000" pitchFamily="2" charset="0"/>
              </a:rPr>
              <a:t>Developing a Personal Rule of Life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098FB0-A1E9-4CCF-A223-B25E60E7A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453" y="5841713"/>
            <a:ext cx="4109817" cy="7737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42ED51-72ED-40D8-A9E5-B1B1BFF1D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503" y="242561"/>
            <a:ext cx="1875358" cy="4928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219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6AFC-E5B7-49E3-8B8B-7D376E8A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46" y="1128356"/>
            <a:ext cx="10960308" cy="4601287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rPr>
              <a:t>Receiving</a:t>
            </a:r>
            <a:r>
              <a:rPr lang="en-GB" dirty="0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cs typeface="Poppins" panose="00000500000000000000" pitchFamily="2" charset="0"/>
              </a:rPr>
              <a:t>– being with Jesus</a:t>
            </a:r>
            <a:r>
              <a:rPr lang="en-GB" dirty="0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rPr>
              <a:t> </a:t>
            </a:r>
            <a:br>
              <a:rPr lang="en-GB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br>
              <a:rPr lang="en-GB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br>
              <a:rPr lang="en-GB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rPr>
              <a:t>Walking</a:t>
            </a:r>
            <a:r>
              <a:rPr lang="en-GB" dirty="0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cs typeface="Poppins" panose="00000500000000000000" pitchFamily="2" charset="0"/>
              </a:rPr>
              <a:t>– becoming more like Jesus</a:t>
            </a:r>
            <a:br>
              <a:rPr lang="en-GB" dirty="0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rPr>
            </a:br>
            <a:br>
              <a:rPr lang="en-GB" dirty="0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rPr>
            </a:br>
            <a:br>
              <a:rPr lang="en-GB" dirty="0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rPr>
            </a:br>
            <a:r>
              <a:rPr lang="en-GB" b="1" dirty="0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rPr>
              <a:t>Reflecting</a:t>
            </a:r>
            <a:r>
              <a:rPr lang="en-GB" dirty="0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rPr>
              <a:t> – </a:t>
            </a:r>
            <a:r>
              <a:rPr lang="en-GB" dirty="0">
                <a:solidFill>
                  <a:schemeClr val="bg1"/>
                </a:solidFill>
                <a:latin typeface="+mn-lt"/>
                <a:cs typeface="Poppins" panose="00000500000000000000" pitchFamily="2" charset="0"/>
              </a:rPr>
              <a:t>sharing Jesus with others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347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B1E72-CDFD-4B39-8CE1-CA5E796A2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599" y="661564"/>
            <a:ext cx="8428800" cy="847200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Montserrat" panose="00000500000000000000" pitchFamily="50" charset="0"/>
                <a:cs typeface="Poppins" panose="00000500000000000000" pitchFamily="2" charset="0"/>
              </a:rPr>
              <a:t>Time for a break!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880D9-78A5-463B-BD49-ABF2AA0291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304013-F28C-4FAD-9746-74685B1364E3}"/>
              </a:ext>
            </a:extLst>
          </p:cNvPr>
          <p:cNvSpPr/>
          <p:nvPr/>
        </p:nvSpPr>
        <p:spPr>
          <a:xfrm>
            <a:off x="0" y="1997476"/>
            <a:ext cx="12192000" cy="340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470CD9-3168-4633-A3DA-4DA83F6BB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58" y="1637708"/>
            <a:ext cx="11373283" cy="358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29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36B5D-5761-4A03-96DF-7DEA876A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 sz="5400" b="1" dirty="0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rPr>
              <a:t>Receiving Christ’s Light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71ACDE-5A5E-489C-A9E5-124DAF12321A}"/>
              </a:ext>
            </a:extLst>
          </p:cNvPr>
          <p:cNvSpPr txBox="1"/>
          <p:nvPr/>
        </p:nvSpPr>
        <p:spPr>
          <a:xfrm>
            <a:off x="663836" y="2062794"/>
            <a:ext cx="10864327" cy="369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Poppins" panose="00000500000000000000" pitchFamily="2" charset="0"/>
              </a:rPr>
              <a:t>Praying and seeking God’s will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Poppins" panose="00000500000000000000" pitchFamily="2" charset="0"/>
              </a:rPr>
              <a:t>Participating in the life and worship of the Church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Poppins" panose="00000500000000000000" pitchFamily="2" charset="0"/>
              </a:rPr>
              <a:t>Reading and reflecting on the Scriptures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Poppins" panose="00000500000000000000" pitchFamily="2" charset="0"/>
              </a:rPr>
              <a:t>Receiving Communion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Poppins" panose="00000500000000000000" pitchFamily="2" charset="0"/>
              </a:rPr>
              <a:t>Opening our lives to the Holy Spirit</a:t>
            </a:r>
          </a:p>
        </p:txBody>
      </p:sp>
    </p:spTree>
    <p:extLst>
      <p:ext uri="{BB962C8B-B14F-4D97-AF65-F5344CB8AC3E}">
        <p14:creationId xmlns:p14="http://schemas.microsoft.com/office/powerpoint/2010/main" val="494552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7B36-DC02-4C46-8D70-DD827BB40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 sz="5400" b="1" dirty="0">
                <a:solidFill>
                  <a:schemeClr val="bg1"/>
                </a:solidFill>
                <a:latin typeface="+mn-lt"/>
                <a:cs typeface="Poppins SemiBold" panose="00000700000000000000" pitchFamily="2" charset="0"/>
              </a:rPr>
              <a:t>Walking in Christ’s Light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33ED5B-E89F-4191-96E6-D6BBEE286C62}"/>
              </a:ext>
            </a:extLst>
          </p:cNvPr>
          <p:cNvSpPr txBox="1"/>
          <p:nvPr/>
        </p:nvSpPr>
        <p:spPr>
          <a:xfrm>
            <a:off x="994298" y="1881819"/>
            <a:ext cx="9783192" cy="369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Poppins" panose="00000500000000000000" pitchFamily="2" charset="0"/>
              </a:rPr>
              <a:t>Enjoying God’s gifts with gratitude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Poppins" panose="00000500000000000000" pitchFamily="2" charset="0"/>
              </a:rPr>
              <a:t>Living by the teaching of Jesus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Poppins" panose="00000500000000000000" pitchFamily="2" charset="0"/>
              </a:rPr>
              <a:t>Giving generously to others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Poppins" panose="00000500000000000000" pitchFamily="2" charset="0"/>
              </a:rPr>
              <a:t>Giving and receiving forgiveness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Poppins" panose="00000500000000000000" pitchFamily="2" charset="0"/>
              </a:rPr>
              <a:t>Balancing work and rest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1912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D706A-0F3E-4ECF-9579-2495B1165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708049"/>
            <a:ext cx="11374362" cy="847200"/>
          </a:xfrm>
        </p:spPr>
        <p:txBody>
          <a:bodyPr>
            <a:noAutofit/>
          </a:bodyPr>
          <a:lstStyle/>
          <a:p>
            <a:pPr algn="r"/>
            <a:r>
              <a:rPr lang="en-GB" sz="4900" b="1" dirty="0">
                <a:solidFill>
                  <a:schemeClr val="bg1"/>
                </a:solidFill>
                <a:latin typeface="Montserrat" panose="00000500000000000000" pitchFamily="50" charset="0"/>
                <a:cs typeface="Poppins SemiBold" panose="00000700000000000000" pitchFamily="2" charset="0"/>
              </a:rPr>
              <a:t>Reflecting Christ’s Light to Others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701325-D5DF-469A-8831-208E2C30345F}"/>
              </a:ext>
            </a:extLst>
          </p:cNvPr>
          <p:cNvSpPr txBox="1"/>
          <p:nvPr/>
        </p:nvSpPr>
        <p:spPr>
          <a:xfrm>
            <a:off x="626493" y="2043744"/>
            <a:ext cx="11111977" cy="369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cs typeface="Poppins" panose="00000500000000000000" pitchFamily="2" charset="0"/>
              </a:rPr>
              <a:t>Loving and praying for those we live and work with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cs typeface="Poppins" panose="00000500000000000000" pitchFamily="2" charset="0"/>
              </a:rPr>
              <a:t>Sharing Jesus in our communities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cs typeface="Poppins" panose="00000500000000000000" pitchFamily="2" charset="0"/>
              </a:rPr>
              <a:t>Serving those in need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cs typeface="Poppins" panose="00000500000000000000" pitchFamily="2" charset="0"/>
              </a:rPr>
              <a:t>Challenging injustice and promoting peace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cs typeface="Poppins" panose="00000500000000000000" pitchFamily="2" charset="0"/>
              </a:rPr>
              <a:t>Caring for God’s Creation</a:t>
            </a:r>
          </a:p>
        </p:txBody>
      </p:sp>
    </p:spTree>
    <p:extLst>
      <p:ext uri="{BB962C8B-B14F-4D97-AF65-F5344CB8AC3E}">
        <p14:creationId xmlns:p14="http://schemas.microsoft.com/office/powerpoint/2010/main" val="354588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BA86B-0041-4DE8-AF22-0455F215F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  <a:latin typeface="Montserrat" panose="00000500000000000000" pitchFamily="50" charset="0"/>
                <a:cs typeface="Poppins SemiBold" panose="00000700000000000000" pitchFamily="2" charset="0"/>
              </a:rPr>
              <a:t>Encouraging Each Other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D0BC4-D541-40C0-BDE3-7B4D5F05B6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565921-1A41-473F-B3B4-7E73BF576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36" y="1615133"/>
            <a:ext cx="9253728" cy="48280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8833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85B3A-AC9A-483B-A8A5-FE5FD7AE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455" y="617013"/>
            <a:ext cx="8428800" cy="847200"/>
          </a:xfrm>
        </p:spPr>
        <p:txBody>
          <a:bodyPr/>
          <a:lstStyle/>
          <a:p>
            <a:pPr algn="r"/>
            <a:r>
              <a:rPr lang="en-GB" b="1" dirty="0">
                <a:solidFill>
                  <a:schemeClr val="bg1"/>
                </a:solidFill>
                <a:latin typeface="Montserrat" panose="00000500000000000000" pitchFamily="50" charset="0"/>
                <a:cs typeface="Poppins SemiBold" panose="00000700000000000000" pitchFamily="2" charset="0"/>
              </a:rPr>
              <a:t>Join our online community!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AE56A-3CD2-47DB-BB3E-086AE4A4C38A}"/>
              </a:ext>
            </a:extLst>
          </p:cNvPr>
          <p:cNvSpPr txBox="1"/>
          <p:nvPr/>
        </p:nvSpPr>
        <p:spPr>
          <a:xfrm>
            <a:off x="542925" y="5512385"/>
            <a:ext cx="1095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Montserrat Medium" panose="00000600000000000000" pitchFamily="50" charset="0"/>
                <a:cs typeface="Poppins" panose="00000500000000000000" pitchFamily="2" charset="0"/>
              </a:rPr>
              <a:t>www.facebook.com/groups/personalruleoflife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BD6B8-638F-4C26-B76E-3ED9C0D6B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48" y="1517904"/>
            <a:ext cx="6699504" cy="38221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1614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E7453-909E-4887-9535-356404A3E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600" y="767933"/>
            <a:ext cx="8428800" cy="847200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Montserrat" panose="00000500000000000000" pitchFamily="50" charset="0"/>
                <a:cs typeface="Poppins SemiBold" panose="00000700000000000000" pitchFamily="2" charset="0"/>
              </a:rPr>
              <a:t>Commitment Prayer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DFF9D-AF38-4932-B033-CD02F52CE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347" y="1754824"/>
            <a:ext cx="10945786" cy="4922201"/>
          </a:xfrm>
        </p:spPr>
        <p:txBody>
          <a:bodyPr>
            <a:normAutofit fontScale="92500" lnSpcReduction="10000"/>
          </a:bodyPr>
          <a:lstStyle/>
          <a:p>
            <a:pPr marL="152396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Montserrat Medium" panose="00000600000000000000" pitchFamily="50" charset="0"/>
                <a:cs typeface="Poppins" panose="00000500000000000000" pitchFamily="2" charset="0"/>
              </a:rPr>
              <a:t>Lord Jesus Christ,</a:t>
            </a:r>
          </a:p>
          <a:p>
            <a:pPr marL="152396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Montserrat Medium" panose="00000600000000000000" pitchFamily="50" charset="0"/>
                <a:cs typeface="Poppins" panose="00000500000000000000" pitchFamily="2" charset="0"/>
              </a:rPr>
              <a:t>you are the light of the world, the light of life.</a:t>
            </a:r>
          </a:p>
          <a:p>
            <a:pPr marL="152396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Montserrat Medium" panose="00000600000000000000" pitchFamily="50" charset="0"/>
                <a:cs typeface="Poppins" panose="00000500000000000000" pitchFamily="2" charset="0"/>
              </a:rPr>
              <a:t>I pray that, as I make these commitments,</a:t>
            </a:r>
          </a:p>
          <a:p>
            <a:pPr marL="152396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Montserrat Medium" panose="00000600000000000000" pitchFamily="50" charset="0"/>
                <a:cs typeface="Poppins" panose="00000500000000000000" pitchFamily="2" charset="0"/>
              </a:rPr>
              <a:t>I will be drawn ever closer to you and receive your light, </a:t>
            </a:r>
          </a:p>
          <a:p>
            <a:pPr marL="152396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Montserrat Medium" panose="00000600000000000000" pitchFamily="50" charset="0"/>
                <a:cs typeface="Poppins" panose="00000500000000000000" pitchFamily="2" charset="0"/>
              </a:rPr>
              <a:t>so that, as I walk with you I will follow your light,</a:t>
            </a:r>
          </a:p>
          <a:p>
            <a:pPr marL="152396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Montserrat Medium" panose="00000600000000000000" pitchFamily="50" charset="0"/>
                <a:cs typeface="Poppins" panose="00000500000000000000" pitchFamily="2" charset="0"/>
              </a:rPr>
              <a:t>and reflect your light to all around me,</a:t>
            </a:r>
          </a:p>
          <a:p>
            <a:pPr marL="152396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Montserrat Medium" panose="00000600000000000000" pitchFamily="50" charset="0"/>
                <a:cs typeface="Poppins" panose="00000500000000000000" pitchFamily="2" charset="0"/>
              </a:rPr>
              <a:t>to the honour of your Name. </a:t>
            </a:r>
          </a:p>
          <a:p>
            <a:pPr marL="152396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Montserrat Medium" panose="00000600000000000000" pitchFamily="50" charset="0"/>
                <a:cs typeface="Poppins" panose="00000500000000000000" pitchFamily="2" charset="0"/>
              </a:rPr>
              <a:t>Amen.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585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A9CDD-3F63-48C9-898E-D9B97C547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867" y="856710"/>
            <a:ext cx="5161676" cy="123842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Leave us some feedback: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69075-3218-4191-ABE5-DC6AB06AB818}"/>
              </a:ext>
            </a:extLst>
          </p:cNvPr>
          <p:cNvSpPr txBox="1"/>
          <p:nvPr/>
        </p:nvSpPr>
        <p:spPr>
          <a:xfrm>
            <a:off x="6806364" y="2307108"/>
            <a:ext cx="4687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Short online survey: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https://forms.office.com/r/R8AC4Zt1s3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0F5332-87E6-465E-BDF5-6C6D3F31B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344" y="4030463"/>
            <a:ext cx="1805138" cy="180513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5A370E7-D06D-4C6D-9534-3EC6CD2113E8}"/>
              </a:ext>
            </a:extLst>
          </p:cNvPr>
          <p:cNvCxnSpPr>
            <a:cxnSpLocks/>
          </p:cNvCxnSpPr>
          <p:nvPr/>
        </p:nvCxnSpPr>
        <p:spPr>
          <a:xfrm>
            <a:off x="6042734" y="545247"/>
            <a:ext cx="0" cy="57882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4C0FFB3-3295-48F4-8F07-EFBE06C4D3D4}"/>
              </a:ext>
            </a:extLst>
          </p:cNvPr>
          <p:cNvSpPr txBox="1">
            <a:spLocks/>
          </p:cNvSpPr>
          <p:nvPr/>
        </p:nvSpPr>
        <p:spPr>
          <a:xfrm>
            <a:off x="1067447" y="840342"/>
            <a:ext cx="4083302" cy="12547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000"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rPr>
              <a:t>Join our online community!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D948D3-4B81-4FF3-A913-A2C4ACE8CC1C}"/>
              </a:ext>
            </a:extLst>
          </p:cNvPr>
          <p:cNvSpPr txBox="1"/>
          <p:nvPr/>
        </p:nvSpPr>
        <p:spPr>
          <a:xfrm>
            <a:off x="496748" y="2522551"/>
            <a:ext cx="4782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www.facebook.com/ groups/personalruleoflife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7D64DC-788F-444B-BB55-7553A66B9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30" y="3927636"/>
            <a:ext cx="2010791" cy="20107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5678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80236-D3DC-4C3D-B02B-AAA82376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Montserrat" panose="00000500000000000000" pitchFamily="50" charset="0"/>
                <a:cs typeface="Poppins SemiBold" panose="00000700000000000000" pitchFamily="2" charset="0"/>
              </a:rPr>
              <a:t>Welcome and Opening Prayer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34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F8842-E725-43FF-9F96-BEDC07040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dirty="0">
                <a:solidFill>
                  <a:schemeClr val="bg1"/>
                </a:solidFill>
                <a:latin typeface="Montserrat" panose="00000500000000000000" pitchFamily="50" charset="0"/>
                <a:cs typeface="Poppins SemiBold" panose="00000700000000000000" pitchFamily="2" charset="0"/>
              </a:rPr>
              <a:t>An invitation…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1E498-CEF7-47EF-A1E7-03246FDB5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6321" y="1507958"/>
            <a:ext cx="8899358" cy="439595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Montserrat Medium" panose="00000600000000000000" pitchFamily="50" charset="0"/>
                <a:cs typeface="Poppins" panose="00000500000000000000" pitchFamily="2" charset="0"/>
              </a:rPr>
              <a:t>“Are you tired? Worn out? Burned out on religion? Come to me. Get away with me and you’ll recover your life. I’ll show you how to take a real rest. Walk with me and work with me - watch how I do it. Learn the unforced rhythms of grace. I won’t lay anything heavy or ill-fitting on you. Keep company with me and you’ll learn to live freely and lightly.”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GB" i="1" dirty="0">
                <a:solidFill>
                  <a:schemeClr val="bg1"/>
                </a:solidFill>
                <a:latin typeface="Montserrat Medium" panose="00000600000000000000" pitchFamily="50" charset="0"/>
                <a:cs typeface="Poppins" panose="00000500000000000000" pitchFamily="2" charset="0"/>
              </a:rPr>
              <a:t>Matthew 11:28-30 (MSG)</a:t>
            </a:r>
          </a:p>
          <a:p>
            <a:pPr marL="0" indent="0">
              <a:buNone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670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3225000" y="253652"/>
            <a:ext cx="8428800" cy="847200"/>
          </a:xfrm>
          <a:prstGeom prst="rect">
            <a:avLst/>
          </a:prstGeom>
          <a:solidFill>
            <a:schemeClr val="accent3"/>
          </a:solidFill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  <a:latin typeface="Montserrat" panose="00000500000000000000" pitchFamily="50" charset="0"/>
                <a:ea typeface="Comfortaa"/>
                <a:cs typeface="Poppins SemiBold" panose="00000700000000000000" pitchFamily="2" charset="0"/>
                <a:sym typeface="Comfortaa"/>
              </a:rPr>
              <a:t>‘Rule’ and ‘rules’...</a:t>
            </a:r>
            <a:endParaRPr b="1" dirty="0">
              <a:solidFill>
                <a:schemeClr val="bg1"/>
              </a:solidFill>
              <a:latin typeface="Montserrat" panose="00000500000000000000" pitchFamily="50" charset="0"/>
              <a:ea typeface="Comfortaa"/>
              <a:cs typeface="Poppins SemiBold" panose="00000700000000000000" pitchFamily="2" charset="0"/>
              <a:sym typeface="Comfortaa"/>
            </a:endParaRPr>
          </a:p>
        </p:txBody>
      </p:sp>
      <p:cxnSp>
        <p:nvCxnSpPr>
          <p:cNvPr id="82" name="Google Shape;82;p14"/>
          <p:cNvCxnSpPr/>
          <p:nvPr/>
        </p:nvCxnSpPr>
        <p:spPr>
          <a:xfrm rot="10800000" flipH="1">
            <a:off x="3295800" y="6325000"/>
            <a:ext cx="8358000" cy="10000"/>
          </a:xfrm>
          <a:prstGeom prst="straightConnector1">
            <a:avLst/>
          </a:prstGeom>
          <a:noFill/>
          <a:ln w="28575" cap="flat" cmpd="sng">
            <a:solidFill>
              <a:srgbClr val="30149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4" name="Google Shape;84;p14"/>
          <p:cNvPicPr preferRelativeResize="0"/>
          <p:nvPr/>
        </p:nvPicPr>
        <p:blipFill rotWithShape="1">
          <a:blip r:embed="rId4">
            <a:alphaModFix/>
          </a:blip>
          <a:srcRect l="-433" r="71746"/>
          <a:stretch/>
        </p:blipFill>
        <p:spPr>
          <a:xfrm>
            <a:off x="838734" y="3908900"/>
            <a:ext cx="1444700" cy="20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4">
            <a:alphaModFix/>
          </a:blip>
          <a:srcRect l="32710" t="15404" r="32519"/>
          <a:stretch/>
        </p:blipFill>
        <p:spPr>
          <a:xfrm>
            <a:off x="5230800" y="1374567"/>
            <a:ext cx="1766333" cy="171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4">
            <a:alphaModFix/>
          </a:blip>
          <a:srcRect l="71561" t="15411"/>
          <a:stretch/>
        </p:blipFill>
        <p:spPr>
          <a:xfrm>
            <a:off x="10245450" y="3356300"/>
            <a:ext cx="1444700" cy="171893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/>
          <p:nvPr/>
        </p:nvSpPr>
        <p:spPr>
          <a:xfrm>
            <a:off x="10314894" y="5062132"/>
            <a:ext cx="1375256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Montserrat Medium" panose="00000600000000000000" pitchFamily="50" charset="0"/>
                <a:ea typeface="Comfortaa"/>
                <a:cs typeface="Poppins" panose="00000500000000000000" pitchFamily="2" charset="0"/>
                <a:sym typeface="Comfortaa"/>
              </a:rPr>
              <a:t>David</a:t>
            </a:r>
            <a:endParaRPr sz="2800" dirty="0">
              <a:solidFill>
                <a:schemeClr val="bg1"/>
              </a:solidFill>
              <a:latin typeface="Montserrat Medium" panose="00000600000000000000" pitchFamily="50" charset="0"/>
              <a:ea typeface="Comfortaa"/>
              <a:cs typeface="Poppins" panose="00000500000000000000" pitchFamily="2" charset="0"/>
              <a:sym typeface="Comfortaa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5568000" y="3093500"/>
            <a:ext cx="1056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Montserrat Medium" panose="00000600000000000000" pitchFamily="50" charset="0"/>
                <a:ea typeface="Comfortaa"/>
                <a:cs typeface="Poppins" panose="00000500000000000000" pitchFamily="2" charset="0"/>
                <a:sym typeface="Comfortaa"/>
              </a:rPr>
              <a:t>Will</a:t>
            </a:r>
            <a:endParaRPr sz="2400" dirty="0">
              <a:solidFill>
                <a:schemeClr val="bg1"/>
              </a:solidFill>
              <a:latin typeface="Montserrat Medium" panose="00000600000000000000" pitchFamily="50" charset="0"/>
              <a:ea typeface="Comfortaa"/>
              <a:cs typeface="Poppins" panose="00000500000000000000" pitchFamily="2" charset="0"/>
              <a:sym typeface="Comfortaa"/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1033067" y="5883067"/>
            <a:ext cx="1056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Montserrat Medium" panose="00000600000000000000" pitchFamily="50" charset="0"/>
                <a:ea typeface="Comfortaa"/>
                <a:cs typeface="Poppins" panose="00000500000000000000" pitchFamily="2" charset="0"/>
                <a:sym typeface="Comfortaa"/>
              </a:rPr>
              <a:t>Sara</a:t>
            </a:r>
            <a:endParaRPr sz="2400" dirty="0">
              <a:solidFill>
                <a:schemeClr val="bg1"/>
              </a:solidFill>
              <a:latin typeface="Montserrat Medium" panose="00000600000000000000" pitchFamily="50" charset="0"/>
              <a:ea typeface="Comfortaa"/>
              <a:cs typeface="Poppins" panose="00000500000000000000" pitchFamily="2" charset="0"/>
              <a:sym typeface="Comfortaa"/>
            </a:endParaRPr>
          </a:p>
        </p:txBody>
      </p:sp>
      <p:sp>
        <p:nvSpPr>
          <p:cNvPr id="16" name="Google Shape;80;p14">
            <a:extLst>
              <a:ext uri="{FF2B5EF4-FFF2-40B4-BE49-F238E27FC236}">
                <a16:creationId xmlns:a16="http://schemas.microsoft.com/office/drawing/2014/main" id="{A93F87AB-5B5A-4BC2-8E6A-F1749574D103}"/>
              </a:ext>
            </a:extLst>
          </p:cNvPr>
          <p:cNvSpPr txBox="1">
            <a:spLocks/>
          </p:cNvSpPr>
          <p:nvPr/>
        </p:nvSpPr>
        <p:spPr>
          <a:xfrm>
            <a:off x="3251825" y="5791200"/>
            <a:ext cx="8428800" cy="847200"/>
          </a:xfrm>
          <a:prstGeom prst="rect">
            <a:avLst/>
          </a:prstGeom>
          <a:solidFill>
            <a:schemeClr val="accent3"/>
          </a:solidFill>
        </p:spPr>
        <p:txBody>
          <a:bodyPr spcFirstLastPara="1" vert="horz" wrap="square" lIns="121900" tIns="121900" rIns="121900" bIns="121900" rtlCol="0" anchor="t" anchorCtr="0">
            <a:normAutofit fontScale="97500"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 algn="r"/>
            <a:endParaRPr lang="en-GB" dirty="0">
              <a:solidFill>
                <a:schemeClr val="bg1"/>
              </a:solidFill>
              <a:latin typeface="Poppins SemiBold" panose="00000700000000000000" pitchFamily="2" charset="0"/>
              <a:ea typeface="Comfortaa"/>
              <a:cs typeface="Poppins SemiBold" panose="00000700000000000000" pitchFamily="2" charset="0"/>
              <a:sym typeface="Comfortaa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615800" y="1391284"/>
            <a:ext cx="4436400" cy="1884800"/>
          </a:xfrm>
          <a:prstGeom prst="wedgeRoundRectCallout">
            <a:avLst>
              <a:gd name="adj1" fmla="val 63123"/>
              <a:gd name="adj2" fmla="val 13190"/>
              <a:gd name="adj3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1" name="Google Shape;91;p14"/>
          <p:cNvSpPr/>
          <p:nvPr/>
        </p:nvSpPr>
        <p:spPr>
          <a:xfrm>
            <a:off x="2486667" y="4114767"/>
            <a:ext cx="4332000" cy="1884800"/>
          </a:xfrm>
          <a:prstGeom prst="wedgeRoundRectCallout">
            <a:avLst>
              <a:gd name="adj1" fmla="val -63966"/>
              <a:gd name="adj2" fmla="val -3403"/>
              <a:gd name="adj3" fmla="val 0"/>
            </a:avLst>
          </a:prstGeom>
          <a:solidFill>
            <a:schemeClr val="bg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7334333" y="1887232"/>
            <a:ext cx="2674400" cy="2462172"/>
          </a:xfrm>
          <a:prstGeom prst="wedgeRoundRectCallout">
            <a:avLst>
              <a:gd name="adj1" fmla="val 73234"/>
              <a:gd name="adj2" fmla="val 36169"/>
              <a:gd name="adj3" fmla="val 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3" name="Google Shape;93;p14"/>
          <p:cNvSpPr txBox="1"/>
          <p:nvPr/>
        </p:nvSpPr>
        <p:spPr>
          <a:xfrm>
            <a:off x="881684" y="1458087"/>
            <a:ext cx="39272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GB" sz="2000" dirty="0">
                <a:latin typeface="Montserrat Medium" panose="00000600000000000000" pitchFamily="50" charset="0"/>
                <a:ea typeface="Comfortaa"/>
                <a:cs typeface="Poppins" panose="00000500000000000000" pitchFamily="2" charset="0"/>
                <a:sym typeface="Comfortaa"/>
              </a:rPr>
              <a:t>I’ve always found it difficult to follow rules - I don’t like the thought of being told what to do. Sounds a bit legalistic to me.</a:t>
            </a:r>
            <a:endParaRPr sz="2000" dirty="0">
              <a:latin typeface="Montserrat Medium" panose="00000600000000000000" pitchFamily="50" charset="0"/>
              <a:ea typeface="Comfortaa"/>
              <a:cs typeface="Poppins" panose="00000500000000000000" pitchFamily="2" charset="0"/>
              <a:sym typeface="Comfortaa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7334333" y="1931735"/>
            <a:ext cx="2615766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Montserrat Medium" panose="00000600000000000000" pitchFamily="50" charset="0"/>
                <a:ea typeface="Comfortaa"/>
                <a:cs typeface="Poppins" panose="00000500000000000000" pitchFamily="2" charset="0"/>
                <a:sym typeface="Comfortaa"/>
              </a:rPr>
              <a:t>I think some rules and routines can be helpful. I have certain boundaries in my life that help me to stay focused.</a:t>
            </a:r>
            <a:endParaRPr sz="2000" dirty="0">
              <a:solidFill>
                <a:schemeClr val="bg1"/>
              </a:solidFill>
              <a:latin typeface="Montserrat Medium" panose="00000600000000000000" pitchFamily="50" charset="0"/>
              <a:ea typeface="Comfortaa"/>
              <a:cs typeface="Poppins" panose="00000500000000000000" pitchFamily="2" charset="0"/>
              <a:sym typeface="Comfortaa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2631213" y="4176564"/>
            <a:ext cx="4056044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GB" sz="2000" dirty="0">
                <a:latin typeface="Montserrat Medium" panose="00000600000000000000" pitchFamily="50" charset="0"/>
                <a:ea typeface="Comfortaa"/>
                <a:cs typeface="Poppins" panose="00000500000000000000" pitchFamily="2" charset="0"/>
                <a:sym typeface="Comfortaa"/>
              </a:rPr>
              <a:t>The thought of breaking rules makes me feel anxious. Won’t a Rule of Life just make me feel guilty if I struggle to keep to it?</a:t>
            </a:r>
            <a:endParaRPr sz="2000" dirty="0">
              <a:latin typeface="Montserrat Medium" panose="00000600000000000000" pitchFamily="50" charset="0"/>
              <a:ea typeface="Comfortaa"/>
              <a:cs typeface="Poppins" panose="00000500000000000000" pitchFamily="2" charset="0"/>
              <a:sym typeface="Comforta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66396D-E643-43D1-AED5-297BAC9C3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70" y="-1170614"/>
            <a:ext cx="12390664" cy="8320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759DD0-698F-420B-BD60-03EA44A89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994" y="1664141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Montserrat" panose="00000500000000000000" pitchFamily="50" charset="0"/>
                <a:cs typeface="Poppins" panose="00000500000000000000" pitchFamily="2" charset="0"/>
              </a:rPr>
              <a:t>Regula =&gt; Rule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83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3200333" y="682208"/>
            <a:ext cx="8428800" cy="84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n-lt"/>
                <a:ea typeface="Comfortaa"/>
                <a:cs typeface="Poppins SemiBold" panose="00000700000000000000" pitchFamily="2" charset="0"/>
                <a:sym typeface="Comfortaa"/>
              </a:rPr>
              <a:t>A Personal Rule of Life</a:t>
            </a:r>
            <a:endParaRPr b="1" dirty="0">
              <a:solidFill>
                <a:schemeClr val="bg1"/>
              </a:solidFill>
              <a:latin typeface="+mn-lt"/>
              <a:ea typeface="Comfortaa"/>
              <a:cs typeface="Poppins SemiBold" panose="00000700000000000000" pitchFamily="2" charset="0"/>
              <a:sym typeface="Comfortaa"/>
            </a:endParaRPr>
          </a:p>
        </p:txBody>
      </p:sp>
      <p:cxnSp>
        <p:nvCxnSpPr>
          <p:cNvPr id="115" name="Google Shape;115;p17"/>
          <p:cNvCxnSpPr>
            <a:cxnSpLocks/>
          </p:cNvCxnSpPr>
          <p:nvPr/>
        </p:nvCxnSpPr>
        <p:spPr>
          <a:xfrm>
            <a:off x="572333" y="552600"/>
            <a:ext cx="11041734" cy="0"/>
          </a:xfrm>
          <a:prstGeom prst="straightConnector1">
            <a:avLst/>
          </a:prstGeom>
          <a:noFill/>
          <a:ln w="38100" cap="flat" cmpd="sng">
            <a:solidFill>
              <a:srgbClr val="30149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17"/>
          <p:cNvCxnSpPr/>
          <p:nvPr/>
        </p:nvCxnSpPr>
        <p:spPr>
          <a:xfrm rot="10800000" flipH="1">
            <a:off x="3295800" y="6325000"/>
            <a:ext cx="8358000" cy="10000"/>
          </a:xfrm>
          <a:prstGeom prst="straightConnector1">
            <a:avLst/>
          </a:prstGeom>
          <a:noFill/>
          <a:ln w="28575" cap="flat" cmpd="sng">
            <a:solidFill>
              <a:srgbClr val="30149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" name="Google Shape;118;p17"/>
          <p:cNvSpPr txBox="1"/>
          <p:nvPr/>
        </p:nvSpPr>
        <p:spPr>
          <a:xfrm>
            <a:off x="603225" y="1596176"/>
            <a:ext cx="4144400" cy="1908174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400" b="1" dirty="0">
                <a:latin typeface="Montserrat" panose="00000500000000000000" pitchFamily="50" charset="0"/>
                <a:ea typeface="Comfortaa"/>
                <a:cs typeface="Poppins" panose="00000500000000000000" pitchFamily="2" charset="0"/>
                <a:sym typeface="Comfortaa"/>
              </a:rPr>
              <a:t>is not…</a:t>
            </a:r>
            <a:endParaRPr sz="2400" b="1" dirty="0">
              <a:latin typeface="Montserrat" panose="00000500000000000000" pitchFamily="50" charset="0"/>
              <a:ea typeface="Comfortaa"/>
              <a:cs typeface="Poppins" panose="00000500000000000000" pitchFamily="2" charset="0"/>
              <a:sym typeface="Comfortaa"/>
            </a:endParaRPr>
          </a:p>
          <a:p>
            <a:pPr marL="609585" indent="-423323">
              <a:buSzPts val="1400"/>
              <a:buFont typeface="Comfortaa"/>
              <a:buChar char="●"/>
            </a:pPr>
            <a:r>
              <a:rPr lang="en-GB" sz="2000" dirty="0">
                <a:latin typeface="Montserrat" panose="00000500000000000000" pitchFamily="50" charset="0"/>
                <a:ea typeface="Comfortaa"/>
                <a:cs typeface="Poppins" panose="00000500000000000000" pitchFamily="2" charset="0"/>
                <a:sym typeface="Comfortaa"/>
              </a:rPr>
              <a:t>one size fits all</a:t>
            </a:r>
            <a:endParaRPr sz="2000" dirty="0">
              <a:latin typeface="Montserrat" panose="00000500000000000000" pitchFamily="50" charset="0"/>
              <a:ea typeface="Comfortaa"/>
              <a:cs typeface="Poppins" panose="00000500000000000000" pitchFamily="2" charset="0"/>
              <a:sym typeface="Comfortaa"/>
            </a:endParaRPr>
          </a:p>
          <a:p>
            <a:pPr marL="609585" indent="-423323">
              <a:buSzPts val="1400"/>
              <a:buFont typeface="Comfortaa"/>
              <a:buChar char="●"/>
            </a:pPr>
            <a:r>
              <a:rPr lang="en-GB" sz="2000" dirty="0">
                <a:latin typeface="Montserrat" panose="00000500000000000000" pitchFamily="50" charset="0"/>
                <a:ea typeface="Comfortaa"/>
                <a:cs typeface="Poppins" panose="00000500000000000000" pitchFamily="2" charset="0"/>
                <a:sym typeface="Comfortaa"/>
              </a:rPr>
              <a:t>a set of rules</a:t>
            </a:r>
            <a:endParaRPr sz="2000" dirty="0">
              <a:latin typeface="Montserrat" panose="00000500000000000000" pitchFamily="50" charset="0"/>
              <a:ea typeface="Comfortaa"/>
              <a:cs typeface="Poppins" panose="00000500000000000000" pitchFamily="2" charset="0"/>
              <a:sym typeface="Comfortaa"/>
            </a:endParaRPr>
          </a:p>
          <a:p>
            <a:pPr marL="609585" indent="-423323">
              <a:buSzPts val="1400"/>
              <a:buFont typeface="Comfortaa"/>
              <a:buChar char="●"/>
            </a:pPr>
            <a:r>
              <a:rPr lang="en-GB" sz="2000" dirty="0">
                <a:latin typeface="Montserrat" panose="00000500000000000000" pitchFamily="50" charset="0"/>
                <a:ea typeface="Comfortaa"/>
                <a:cs typeface="Poppins" panose="00000500000000000000" pitchFamily="2" charset="0"/>
                <a:sym typeface="Comfortaa"/>
              </a:rPr>
              <a:t>adhered to out of fear</a:t>
            </a:r>
            <a:endParaRPr sz="2000" dirty="0">
              <a:latin typeface="Montserrat" panose="00000500000000000000" pitchFamily="50" charset="0"/>
              <a:ea typeface="Comfortaa"/>
              <a:cs typeface="Poppins" panose="00000500000000000000" pitchFamily="2" charset="0"/>
              <a:sym typeface="Comfortaa"/>
            </a:endParaRPr>
          </a:p>
          <a:p>
            <a:pPr marL="609585"/>
            <a:endParaRPr sz="24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5442933" y="1603555"/>
            <a:ext cx="5894800" cy="2769949"/>
          </a:xfrm>
          <a:prstGeom prst="rect">
            <a:avLst/>
          </a:prstGeom>
          <a:solidFill>
            <a:srgbClr val="A7D48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400" b="1" dirty="0">
                <a:latin typeface="Montserrat" panose="00000500000000000000" pitchFamily="50" charset="0"/>
                <a:ea typeface="Comfortaa"/>
                <a:cs typeface="Poppins" panose="00000500000000000000" pitchFamily="2" charset="0"/>
                <a:sym typeface="Comfortaa"/>
              </a:rPr>
              <a:t>is...</a:t>
            </a:r>
            <a:endParaRPr sz="2400" b="1" dirty="0">
              <a:latin typeface="Montserrat" panose="00000500000000000000" pitchFamily="50" charset="0"/>
              <a:ea typeface="Comfortaa"/>
              <a:cs typeface="Poppins" panose="00000500000000000000" pitchFamily="2" charset="0"/>
              <a:sym typeface="Comfortaa"/>
            </a:endParaRPr>
          </a:p>
          <a:p>
            <a:pPr marL="609585" indent="-423323">
              <a:buSzPts val="1400"/>
              <a:buFont typeface="Comfortaa"/>
              <a:buChar char="●"/>
            </a:pPr>
            <a:r>
              <a:rPr lang="en-GB" sz="2000" dirty="0">
                <a:latin typeface="Montserrat" panose="00000500000000000000" pitchFamily="50" charset="0"/>
                <a:ea typeface="Comfortaa"/>
                <a:cs typeface="Poppins" panose="00000500000000000000" pitchFamily="2" charset="0"/>
                <a:sym typeface="Comfortaa"/>
              </a:rPr>
              <a:t>developed by you</a:t>
            </a:r>
            <a:endParaRPr sz="2000" dirty="0">
              <a:latin typeface="Montserrat" panose="00000500000000000000" pitchFamily="50" charset="0"/>
              <a:ea typeface="Comfortaa"/>
              <a:cs typeface="Poppins" panose="00000500000000000000" pitchFamily="2" charset="0"/>
              <a:sym typeface="Comfortaa"/>
            </a:endParaRPr>
          </a:p>
          <a:p>
            <a:pPr marL="609585" indent="-423323">
              <a:buSzPts val="1400"/>
              <a:buFont typeface="Comfortaa"/>
              <a:buChar char="●"/>
            </a:pPr>
            <a:r>
              <a:rPr lang="en-GB" sz="2000" dirty="0">
                <a:latin typeface="Montserrat" panose="00000500000000000000" pitchFamily="50" charset="0"/>
                <a:ea typeface="Comfortaa"/>
                <a:cs typeface="Poppins" panose="00000500000000000000" pitchFamily="2" charset="0"/>
                <a:sym typeface="Comfortaa"/>
              </a:rPr>
              <a:t>appropriate for your life and context</a:t>
            </a:r>
            <a:endParaRPr sz="2000" dirty="0">
              <a:latin typeface="Montserrat" panose="00000500000000000000" pitchFamily="50" charset="0"/>
              <a:ea typeface="Comfortaa"/>
              <a:cs typeface="Poppins" panose="00000500000000000000" pitchFamily="2" charset="0"/>
              <a:sym typeface="Comfortaa"/>
            </a:endParaRPr>
          </a:p>
          <a:p>
            <a:pPr marL="609585" indent="-423323">
              <a:buSzPts val="1400"/>
              <a:buFont typeface="Comfortaa"/>
              <a:buChar char="●"/>
            </a:pPr>
            <a:r>
              <a:rPr lang="en-GB" sz="2000" dirty="0">
                <a:latin typeface="Montserrat" panose="00000500000000000000" pitchFamily="50" charset="0"/>
                <a:ea typeface="Comfortaa"/>
                <a:cs typeface="Poppins" panose="00000500000000000000" pitchFamily="2" charset="0"/>
                <a:sym typeface="Comfortaa"/>
              </a:rPr>
              <a:t>flexible</a:t>
            </a:r>
            <a:endParaRPr sz="2000" dirty="0">
              <a:latin typeface="Montserrat" panose="00000500000000000000" pitchFamily="50" charset="0"/>
              <a:ea typeface="Comfortaa"/>
              <a:cs typeface="Poppins" panose="00000500000000000000" pitchFamily="2" charset="0"/>
              <a:sym typeface="Comfortaa"/>
            </a:endParaRPr>
          </a:p>
          <a:p>
            <a:pPr marL="609585" indent="-423323">
              <a:buSzPts val="1400"/>
              <a:buFont typeface="Comfortaa"/>
              <a:buChar char="●"/>
            </a:pPr>
            <a:r>
              <a:rPr lang="en-GB" sz="2000" dirty="0">
                <a:latin typeface="Montserrat" panose="00000500000000000000" pitchFamily="50" charset="0"/>
                <a:ea typeface="Comfortaa"/>
                <a:cs typeface="Poppins" panose="00000500000000000000" pitchFamily="2" charset="0"/>
                <a:sym typeface="Comfortaa"/>
              </a:rPr>
              <a:t>habits, routines and practices that help you to become more Christ-like</a:t>
            </a:r>
            <a:endParaRPr sz="2000" dirty="0">
              <a:latin typeface="Montserrat" panose="00000500000000000000" pitchFamily="50" charset="0"/>
              <a:ea typeface="Comfortaa"/>
              <a:cs typeface="Poppins" panose="00000500000000000000" pitchFamily="2" charset="0"/>
              <a:sym typeface="Comfortaa"/>
            </a:endParaRPr>
          </a:p>
          <a:p>
            <a:pPr marL="609585" indent="-423323">
              <a:buSzPts val="1400"/>
              <a:buFont typeface="Comfortaa"/>
              <a:buChar char="●"/>
            </a:pPr>
            <a:r>
              <a:rPr lang="en-GB" sz="2000" dirty="0">
                <a:latin typeface="Montserrat" panose="00000500000000000000" pitchFamily="50" charset="0"/>
                <a:ea typeface="Comfortaa"/>
                <a:cs typeface="Poppins" panose="00000500000000000000" pitchFamily="2" charset="0"/>
                <a:sym typeface="Comfortaa"/>
              </a:rPr>
              <a:t>a response to God’s love</a:t>
            </a:r>
            <a:endParaRPr sz="2000" dirty="0">
              <a:latin typeface="Montserrat" panose="00000500000000000000" pitchFamily="50" charset="0"/>
              <a:ea typeface="Comfortaa"/>
              <a:cs typeface="Poppins" panose="00000500000000000000" pitchFamily="2" charset="0"/>
              <a:sym typeface="Comfortaa"/>
            </a:endParaRPr>
          </a:p>
          <a:p>
            <a:pPr marL="609585"/>
            <a:endParaRPr sz="2000" dirty="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5259" y="1729776"/>
            <a:ext cx="478567" cy="478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77901" y="1615134"/>
            <a:ext cx="759833" cy="7598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7249BA-45BD-40B9-83B0-ACCC7AF00A3C}"/>
              </a:ext>
            </a:extLst>
          </p:cNvPr>
          <p:cNvSpPr/>
          <p:nvPr/>
        </p:nvSpPr>
        <p:spPr>
          <a:xfrm>
            <a:off x="572333" y="419100"/>
            <a:ext cx="11081467" cy="2341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D61353-5C66-40E5-9BC6-6A13B5383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030" y="6240145"/>
            <a:ext cx="11083489" cy="2316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38A4CB-3554-4FE0-8811-CDF85E534D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700" y="4820050"/>
            <a:ext cx="9525000" cy="15049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1DC73-2118-48DE-811A-E0AC85036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Montserrat" panose="00000500000000000000" pitchFamily="50" charset="0"/>
                <a:cs typeface="Poppins SemiBold" panose="00000700000000000000" pitchFamily="2" charset="0"/>
              </a:rPr>
              <a:t>Habit Reflection Task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42B191-AED6-4ED6-A772-B7AA57540934}"/>
              </a:ext>
            </a:extLst>
          </p:cNvPr>
          <p:cNvSpPr txBox="1"/>
          <p:nvPr/>
        </p:nvSpPr>
        <p:spPr>
          <a:xfrm>
            <a:off x="905522" y="2139518"/>
            <a:ext cx="93037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Montserrat" panose="00000500000000000000" pitchFamily="50" charset="0"/>
                <a:cs typeface="Poppins" panose="00000500000000000000" pitchFamily="2" charset="0"/>
              </a:rPr>
              <a:t>Which of your current habits do you find helpful?</a:t>
            </a:r>
          </a:p>
          <a:p>
            <a:endParaRPr lang="en-GB" sz="3200" dirty="0">
              <a:solidFill>
                <a:schemeClr val="bg1"/>
              </a:solidFill>
              <a:latin typeface="Montserrat" panose="00000500000000000000" pitchFamily="50" charset="0"/>
              <a:cs typeface="Poppins" panose="00000500000000000000" pitchFamily="2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Montserrat" panose="00000500000000000000" pitchFamily="50" charset="0"/>
                <a:cs typeface="Poppins" panose="00000500000000000000" pitchFamily="2" charset="0"/>
              </a:rPr>
              <a:t>Which do you find unhelpful?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3064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F264A-99F8-45B9-A948-D375F9406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578" y="527989"/>
            <a:ext cx="8428800" cy="847200"/>
          </a:xfrm>
        </p:spPr>
        <p:txBody>
          <a:bodyPr/>
          <a:lstStyle/>
          <a:p>
            <a:pPr algn="r"/>
            <a:r>
              <a:rPr lang="en-GB" b="1" dirty="0">
                <a:solidFill>
                  <a:schemeClr val="bg1"/>
                </a:solidFill>
                <a:latin typeface="Montserrat" panose="00000500000000000000" pitchFamily="50" charset="0"/>
                <a:cs typeface="Poppins" panose="00000500000000000000" pitchFamily="2" charset="0"/>
              </a:rPr>
              <a:t>My example: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F728B-5BDB-496B-8FD7-6C3BCAFB3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09" y="1483281"/>
            <a:ext cx="8913181" cy="48467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7F2BE2-6F78-409F-B087-EE289B679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712" y="2263806"/>
            <a:ext cx="3417724" cy="13227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628ED6-05D7-4863-8A3F-D93232975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546" y="2357129"/>
            <a:ext cx="2975950" cy="1505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EA33FC-996C-40C1-9072-B7F785ADA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5918" y="3862694"/>
            <a:ext cx="1500814" cy="691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6962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9F699-9FFC-44DE-B2C8-8493FE05A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97" y="364459"/>
            <a:ext cx="8317149" cy="847200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Montserrat" panose="00000500000000000000" pitchFamily="50" charset="0"/>
                <a:cs typeface="Poppins SemiBold" panose="00000700000000000000" pitchFamily="2" charset="0"/>
              </a:rPr>
              <a:t>Being Lights for Christ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D2CB0-7BB4-4760-99A4-DC5F98637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8880" y="2524760"/>
            <a:ext cx="6386702" cy="3761740"/>
          </a:xfrm>
        </p:spPr>
        <p:txBody>
          <a:bodyPr>
            <a:normAutofit/>
          </a:bodyPr>
          <a:lstStyle/>
          <a:p>
            <a:pPr marL="152396" indent="0">
              <a:buNone/>
            </a:pPr>
            <a:endParaRPr lang="en-GB" sz="2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Montserrat" panose="00000500000000000000" pitchFamily="50" charset="0"/>
                <a:cs typeface="Poppins" panose="00000500000000000000" pitchFamily="2" charset="0"/>
              </a:rPr>
              <a:t>Receiving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  <a:cs typeface="Poppins" panose="00000500000000000000" pitchFamily="2" charset="0"/>
              </a:rPr>
              <a:t> Christ’s light as his friends;</a:t>
            </a:r>
          </a:p>
          <a:p>
            <a:endParaRPr lang="en-GB" b="1" dirty="0">
              <a:solidFill>
                <a:schemeClr val="bg1"/>
              </a:solidFill>
              <a:latin typeface="Montserrat" panose="00000500000000000000" pitchFamily="50" charset="0"/>
              <a:cs typeface="Poppins" panose="00000500000000000000" pitchFamily="2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Montserrat" panose="00000500000000000000" pitchFamily="50" charset="0"/>
                <a:cs typeface="Poppins" panose="00000500000000000000" pitchFamily="2" charset="0"/>
              </a:rPr>
              <a:t>Walking 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  <a:cs typeface="Poppins" panose="00000500000000000000" pitchFamily="2" charset="0"/>
              </a:rPr>
              <a:t>in Christ’s light as his followers; </a:t>
            </a:r>
          </a:p>
          <a:p>
            <a:endParaRPr lang="en-GB" dirty="0">
              <a:solidFill>
                <a:schemeClr val="bg1"/>
              </a:solidFill>
              <a:latin typeface="Montserrat" panose="00000500000000000000" pitchFamily="50" charset="0"/>
              <a:cs typeface="Poppins" panose="00000500000000000000" pitchFamily="2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Montserrat" panose="00000500000000000000" pitchFamily="50" charset="0"/>
                <a:cs typeface="Poppins" panose="00000500000000000000" pitchFamily="2" charset="0"/>
              </a:rPr>
              <a:t>Reflecting 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50" charset="0"/>
                <a:cs typeface="Poppins" panose="00000500000000000000" pitchFamily="2" charset="0"/>
              </a:rPr>
              <a:t>Christ’s light to those around us.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9D8CF8-DBB6-4F99-A6B9-B3D394C03F7F}"/>
              </a:ext>
            </a:extLst>
          </p:cNvPr>
          <p:cNvSpPr txBox="1"/>
          <p:nvPr/>
        </p:nvSpPr>
        <p:spPr>
          <a:xfrm>
            <a:off x="228600" y="1139942"/>
            <a:ext cx="111755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396" indent="0">
              <a:buNone/>
            </a:pPr>
            <a:r>
              <a:rPr lang="en-GB" sz="2200" dirty="0">
                <a:solidFill>
                  <a:schemeClr val="bg1"/>
                </a:solidFill>
                <a:latin typeface="Montserrat" panose="00000500000000000000" pitchFamily="50" charset="0"/>
                <a:cs typeface="Poppins" panose="00000500000000000000" pitchFamily="2" charset="0"/>
              </a:rPr>
              <a:t>Every follower of Jesus shares in being </a:t>
            </a:r>
            <a:r>
              <a:rPr lang="en-GB" sz="2200" dirty="0" err="1">
                <a:solidFill>
                  <a:schemeClr val="bg1"/>
                </a:solidFill>
                <a:latin typeface="Montserrat" panose="00000500000000000000" pitchFamily="50" charset="0"/>
                <a:cs typeface="Poppins" panose="00000500000000000000" pitchFamily="2" charset="0"/>
              </a:rPr>
              <a:t>‘the</a:t>
            </a:r>
            <a:r>
              <a:rPr lang="en-GB" sz="2200" dirty="0">
                <a:solidFill>
                  <a:schemeClr val="bg1"/>
                </a:solidFill>
                <a:latin typeface="Montserrat" panose="00000500000000000000" pitchFamily="50" charset="0"/>
                <a:cs typeface="Poppins" panose="00000500000000000000" pitchFamily="2" charset="0"/>
              </a:rPr>
              <a:t> light of the world’ (Matthew 5:14).</a:t>
            </a:r>
          </a:p>
          <a:p>
            <a:pPr marL="152396" indent="0">
              <a:buNone/>
            </a:pPr>
            <a:endParaRPr lang="en-GB" sz="2200" dirty="0">
              <a:solidFill>
                <a:schemeClr val="bg1"/>
              </a:solidFill>
              <a:latin typeface="Montserrat" panose="00000500000000000000" pitchFamily="50" charset="0"/>
              <a:cs typeface="Poppins" panose="00000500000000000000" pitchFamily="2" charset="0"/>
            </a:endParaRPr>
          </a:p>
          <a:p>
            <a:pPr marL="152396" indent="0">
              <a:buNone/>
            </a:pPr>
            <a:r>
              <a:rPr lang="en-GB" sz="2200" dirty="0">
                <a:solidFill>
                  <a:schemeClr val="bg1"/>
                </a:solidFill>
                <a:latin typeface="Montserrat" panose="00000500000000000000" pitchFamily="50" charset="0"/>
                <a:cs typeface="Poppins" panose="00000500000000000000" pitchFamily="2" charset="0"/>
              </a:rPr>
              <a:t>How can we put this idea into practice?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3C248C-2A1B-4278-BDF3-BEDCF33A6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0" y="2524760"/>
            <a:ext cx="4584192" cy="38648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85317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owerPoint Template">
  <a:themeElements>
    <a:clrScheme name="The Diocese of Sheffield">
      <a:dk1>
        <a:srgbClr val="141A1C"/>
      </a:dk1>
      <a:lt1>
        <a:srgbClr val="F5F8FA"/>
      </a:lt1>
      <a:dk2>
        <a:srgbClr val="0E1633"/>
      </a:dk2>
      <a:lt2>
        <a:srgbClr val="CDEAEF"/>
      </a:lt2>
      <a:accent1>
        <a:srgbClr val="FFC069"/>
      </a:accent1>
      <a:accent2>
        <a:srgbClr val="0496AE"/>
      </a:accent2>
      <a:accent3>
        <a:srgbClr val="04567D"/>
      </a:accent3>
      <a:accent4>
        <a:srgbClr val="D8DEE6"/>
      </a:accent4>
      <a:accent5>
        <a:srgbClr val="9BD5DF"/>
      </a:accent5>
      <a:accent6>
        <a:srgbClr val="FFD9A5"/>
      </a:accent6>
      <a:hlink>
        <a:srgbClr val="2B63CF"/>
      </a:hlink>
      <a:folHlink>
        <a:srgbClr val="204A9B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4EA619CC-3541-4F80-A2D0-34F4A47B8D9A}" vid="{1408F5FF-8AA2-45AD-BCCD-9E38031AD500}"/>
    </a:ext>
  </a:extLst>
</a:theme>
</file>

<file path=ppt/theme/theme2.xml><?xml version="1.0" encoding="utf-8"?>
<a:theme xmlns:a="http://schemas.openxmlformats.org/drawingml/2006/main" name="Office Theme">
  <a:themeElements>
    <a:clrScheme name="Diocese of Sheffield">
      <a:dk1>
        <a:srgbClr val="04567D"/>
      </a:dk1>
      <a:lt1>
        <a:sysClr val="window" lastClr="FFFFFF"/>
      </a:lt1>
      <a:dk2>
        <a:srgbClr val="0496AE"/>
      </a:dk2>
      <a:lt2>
        <a:srgbClr val="FFFFFF"/>
      </a:lt2>
      <a:accent1>
        <a:srgbClr val="E1C069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F5496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1D60593A3E1D4DBD7A2DA0CE48027C" ma:contentTypeVersion="18" ma:contentTypeDescription="Create a new document." ma:contentTypeScope="" ma:versionID="dd2ca122af789683c34f3160d3f78c0a">
  <xsd:schema xmlns:xsd="http://www.w3.org/2001/XMLSchema" xmlns:xs="http://www.w3.org/2001/XMLSchema" xmlns:p="http://schemas.microsoft.com/office/2006/metadata/properties" xmlns:ns3="089b948e-4c3f-4c35-9f2d-6233705d22ca" xmlns:ns4="3d1d530e-00e6-4bc7-b8bf-615d73615aea" targetNamespace="http://schemas.microsoft.com/office/2006/metadata/properties" ma:root="true" ma:fieldsID="b91c8eb298caca504556e8c35300f107" ns3:_="" ns4:_="">
    <xsd:import namespace="089b948e-4c3f-4c35-9f2d-6233705d22ca"/>
    <xsd:import namespace="3d1d530e-00e6-4bc7-b8bf-615d73615a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9b948e-4c3f-4c35-9f2d-6233705d22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1d530e-00e6-4bc7-b8bf-615d73615ae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89b948e-4c3f-4c35-9f2d-6233705d22c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A1D980-7C60-47A4-855E-3B67ABBAC7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9b948e-4c3f-4c35-9f2d-6233705d22ca"/>
    <ds:schemaRef ds:uri="3d1d530e-00e6-4bc7-b8bf-615d73615a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FB2F36-0B5B-48A2-8F7D-2D11F42A96C1}">
  <ds:schemaRefs>
    <ds:schemaRef ds:uri="http://schemas.microsoft.com/office/2006/metadata/properties"/>
    <ds:schemaRef ds:uri="3d1d530e-00e6-4bc7-b8bf-615d73615aea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089b948e-4c3f-4c35-9f2d-6233705d22ca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D0312EC-5019-4F63-9889-3D1208A553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563</Words>
  <Application>Microsoft Office PowerPoint</Application>
  <PresentationFormat>Widescreen</PresentationFormat>
  <Paragraphs>76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Montserrat Medium</vt:lpstr>
      <vt:lpstr>Calibri Light</vt:lpstr>
      <vt:lpstr>Montserrat</vt:lpstr>
      <vt:lpstr>Montserrat ExtraBold</vt:lpstr>
      <vt:lpstr>Calibri</vt:lpstr>
      <vt:lpstr>Arial</vt:lpstr>
      <vt:lpstr>Poppins SemiBold</vt:lpstr>
      <vt:lpstr>Poppins</vt:lpstr>
      <vt:lpstr>Comfortaa</vt:lpstr>
      <vt:lpstr>PowerPoint Template</vt:lpstr>
      <vt:lpstr>Office Theme</vt:lpstr>
      <vt:lpstr>PowerPoint Presentation</vt:lpstr>
      <vt:lpstr>Welcome and Opening Prayer</vt:lpstr>
      <vt:lpstr>An invitation…</vt:lpstr>
      <vt:lpstr>‘Rule’ and ‘rules’...</vt:lpstr>
      <vt:lpstr>Regula =&gt; Rule</vt:lpstr>
      <vt:lpstr>A Personal Rule of Life</vt:lpstr>
      <vt:lpstr>Habit Reflection Task</vt:lpstr>
      <vt:lpstr>My example:</vt:lpstr>
      <vt:lpstr>Being Lights for Christ</vt:lpstr>
      <vt:lpstr>Receiving – being with Jesus    Walking – becoming more like Jesus   Reflecting – sharing Jesus with others</vt:lpstr>
      <vt:lpstr>Time for a break!</vt:lpstr>
      <vt:lpstr>Receiving Christ’s Light</vt:lpstr>
      <vt:lpstr>Walking in Christ’s Light</vt:lpstr>
      <vt:lpstr>Reflecting Christ’s Light to Others</vt:lpstr>
      <vt:lpstr>Encouraging Each Other</vt:lpstr>
      <vt:lpstr>Join our online community!</vt:lpstr>
      <vt:lpstr>Commitment Prayer</vt:lpstr>
      <vt:lpstr>Leave us some feedback: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Sandoval, Hannah</dc:creator>
  <cp:lastModifiedBy>Sandersfield, Graham</cp:lastModifiedBy>
  <cp:revision>30</cp:revision>
  <dcterms:created xsi:type="dcterms:W3CDTF">2021-12-01T15:00:24Z</dcterms:created>
  <dcterms:modified xsi:type="dcterms:W3CDTF">2024-06-10T10:50:33Z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0x010100671D60593A3E1D4DBD7A2DA0CE48027C</vt:lpwstr>
  </property>
  <property fmtid="{D5CDD505-2E9C-101B-9397-08002B2CF9AE}" pid="3" name="ArticulateGUID">
    <vt:lpwstr>B8562975-9178-4067-9715-69F225FB8FA1</vt:lpwstr>
  </property>
  <property fmtid="{D5CDD505-2E9C-101B-9397-08002B2CF9AE}" pid="4" name="ArticulatePath">
    <vt:lpwstr>PRoL Workshop Slides</vt:lpwstr>
  </property>
</Properties>
</file>